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3" r:id="rId4"/>
    <p:sldId id="294" r:id="rId5"/>
    <p:sldId id="286" r:id="rId6"/>
    <p:sldId id="287" r:id="rId7"/>
    <p:sldId id="296" r:id="rId8"/>
    <p:sldId id="295" r:id="rId9"/>
    <p:sldId id="288" r:id="rId10"/>
    <p:sldId id="297" r:id="rId11"/>
    <p:sldId id="291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62000" contrast="-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50"/>
            <a:ext cx="9144081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124"/>
            <a:ext cx="9144000" cy="902596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6126804"/>
            <a:ext cx="3779992" cy="648072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Преподаватель-организатор ОБЖ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Пушкарский С.В.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048" y="1628800"/>
            <a:ext cx="8568952" cy="1584176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2900" indent="-1612900" algn="ctr"/>
            <a:r>
              <a:rPr lang="ru-RU" sz="3600" b="1" dirty="0" smtClean="0">
                <a:solidFill>
                  <a:srgbClr val="FF0000"/>
                </a:solidFill>
              </a:rPr>
              <a:t>Основы  обороны  государства.                       </a:t>
            </a:r>
          </a:p>
          <a:p>
            <a:pPr marL="1612900" indent="-1612900" algn="ctr"/>
            <a:r>
              <a:rPr lang="ru-RU" sz="3600" b="1" dirty="0" smtClean="0">
                <a:solidFill>
                  <a:srgbClr val="FF0000"/>
                </a:solidFill>
              </a:rPr>
              <a:t>урок-  презентация.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9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677014"/>
            <a:ext cx="864096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Призыв на военную службу – </a:t>
            </a:r>
            <a:r>
              <a:rPr lang="ru-RU" sz="2800" dirty="0" smtClean="0">
                <a:solidFill>
                  <a:schemeClr val="tx1"/>
                </a:solidFill>
              </a:rPr>
              <a:t>возраст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от 18 до 27 лет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Основание для призыва – </a:t>
            </a:r>
            <a:r>
              <a:rPr lang="ru-RU" sz="2800" b="1" dirty="0" smtClean="0">
                <a:solidFill>
                  <a:srgbClr val="002060"/>
                </a:solidFill>
              </a:rPr>
              <a:t>указ Президента РФ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Сроки призыва – </a:t>
            </a:r>
            <a:r>
              <a:rPr lang="ru-RU" sz="2800" b="1" dirty="0" smtClean="0">
                <a:solidFill>
                  <a:srgbClr val="FF0000"/>
                </a:solidFill>
              </a:rPr>
              <a:t>с 1 апреля по 15 июля</a:t>
            </a:r>
            <a:r>
              <a:rPr lang="ru-RU" sz="2800" b="1" dirty="0" smtClean="0">
                <a:solidFill>
                  <a:schemeClr val="tx1"/>
                </a:solidFill>
              </a:rPr>
              <a:t>;</a:t>
            </a:r>
          </a:p>
          <a:p>
            <a:pPr indent="3325813" algn="ctr"/>
            <a:r>
              <a:rPr lang="ru-RU" sz="2800" b="1" dirty="0" smtClean="0">
                <a:solidFill>
                  <a:srgbClr val="FF0000"/>
                </a:solidFill>
              </a:rPr>
              <a:t>с 1 октября по 31 декабря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851189"/>
            <a:ext cx="8640960" cy="3170099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Основания для освобождения от призыва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признание негодным к военной службе по состоянию здоровья;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окончание военной службы в РФ;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прохождение альтернативной гражданской службы;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прохождение военной службы в другом государстве.</a:t>
            </a:r>
          </a:p>
        </p:txBody>
      </p:sp>
    </p:spTree>
    <p:extLst>
      <p:ext uri="{BB962C8B-B14F-4D97-AF65-F5344CB8AC3E}">
        <p14:creationId xmlns="" xmlns:p14="http://schemas.microsoft.com/office/powerpoint/2010/main" val="29494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31640" cy="127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8864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Города-герои 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Великой Отечественной войны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54" t="5289" r="14017" b="13004"/>
          <a:stretch/>
        </p:blipFill>
        <p:spPr bwMode="auto">
          <a:xfrm>
            <a:off x="250690" y="1412776"/>
            <a:ext cx="1368981" cy="14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60" y="2884198"/>
            <a:ext cx="1827840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Москва</a:t>
            </a:r>
            <a:endParaRPr lang="ru-RU" sz="26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5339" y="1412776"/>
            <a:ext cx="1383798" cy="166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7704" y="2891694"/>
            <a:ext cx="2736304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Санкт-Петербург</a:t>
            </a:r>
            <a:endParaRPr lang="ru-RU" sz="26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93" y="4135482"/>
            <a:ext cx="1203771" cy="153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23034" y="5582263"/>
            <a:ext cx="1827840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Волгоград</a:t>
            </a:r>
            <a:endParaRPr lang="ru-RU" sz="26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7" t="2823" r="3115" b="4635"/>
          <a:stretch/>
        </p:blipFill>
        <p:spPr bwMode="auto">
          <a:xfrm>
            <a:off x="7308304" y="1412776"/>
            <a:ext cx="1245562" cy="147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30677" y="2906470"/>
            <a:ext cx="2022345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Севастополь</a:t>
            </a:r>
            <a:endParaRPr lang="ru-RU" sz="2600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4" t="1348" r="2614" b="6291"/>
          <a:stretch/>
        </p:blipFill>
        <p:spPr bwMode="auto">
          <a:xfrm>
            <a:off x="250690" y="4034931"/>
            <a:ext cx="1248986" cy="14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3796" y="5600853"/>
            <a:ext cx="1367485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Тула</a:t>
            </a:r>
            <a:endParaRPr lang="ru-RU" sz="26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05" y="4034931"/>
            <a:ext cx="1550748" cy="144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32305" y="5582264"/>
            <a:ext cx="1715559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Смоленск</a:t>
            </a:r>
            <a:endParaRPr lang="ru-RU" sz="2600" b="1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02" y="4034640"/>
            <a:ext cx="1578670" cy="16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5217" y="5600853"/>
            <a:ext cx="1827840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Керчь</a:t>
            </a:r>
            <a:endParaRPr lang="ru-RU" sz="2600" b="1" dirty="0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17" y="1426299"/>
            <a:ext cx="1467447" cy="149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19220" y="2889845"/>
            <a:ext cx="2257540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Новороссийск</a:t>
            </a:r>
            <a:endParaRPr lang="ru-RU" sz="2600" b="1" dirty="0"/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64"/>
          <a:stretch/>
        </p:blipFill>
        <p:spPr bwMode="auto">
          <a:xfrm>
            <a:off x="7468485" y="4159635"/>
            <a:ext cx="1146728" cy="13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02190" y="5575870"/>
            <a:ext cx="1827840" cy="492443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Мурманск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3387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00917"/>
            <a:ext cx="8640960" cy="3539430"/>
          </a:xfrm>
          <a:prstGeom prst="rect">
            <a:avLst/>
          </a:prstGeom>
          <a:noFill/>
          <a:ln w="635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  <a:endParaRPr lang="ru-RU" sz="4000" b="1" i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981075" indent="-615950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Прочитать параграф № 5 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(стр.32-41)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indent="365125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Ответить на вопросы 1-14 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(стр.42)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indent="365125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Выполнить задание № 16 </a:t>
            </a:r>
            <a:r>
              <a:rPr lang="ru-RU" sz="3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(стр. 42)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3600" i="1" dirty="0" smtClean="0"/>
              <a:t> </a:t>
            </a:r>
            <a:r>
              <a:rPr lang="ru-RU" sz="3600" b="1" i="1" dirty="0" smtClean="0"/>
              <a:t>Подготовьте</a:t>
            </a:r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сообщение</a:t>
            </a:r>
            <a:r>
              <a:rPr lang="ru-RU" sz="3600" i="1" dirty="0" smtClean="0"/>
              <a:t> об одном из городов-героев Российской Федерации</a:t>
            </a:r>
            <a:r>
              <a:rPr lang="ru-RU" sz="3200" i="1" dirty="0" smtClean="0"/>
              <a:t>.</a:t>
            </a:r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4894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19" y="2852936"/>
            <a:ext cx="8640960" cy="2246769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800" b="1" dirty="0" smtClean="0"/>
              <a:t>Ст. 1.1 «... </a:t>
            </a:r>
            <a:r>
              <a:rPr lang="ru-RU" sz="2800" b="1" dirty="0" smtClean="0">
                <a:solidFill>
                  <a:srgbClr val="FF0000"/>
                </a:solidFill>
              </a:rPr>
              <a:t>под обороной </a:t>
            </a:r>
            <a:r>
              <a:rPr lang="ru-RU" sz="2800" dirty="0" smtClean="0"/>
              <a:t>понимается система политических, экономических, военных, социальных, правовых и иных мер по подготовке к вооруженной защите и вооруженная защита Российской Федерации, целостности и неприкосновенности ее территории».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19" y="1412776"/>
            <a:ext cx="8640960" cy="107721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понимается под понятием «оборона государства»?</a:t>
            </a:r>
          </a:p>
        </p:txBody>
      </p:sp>
    </p:spTree>
    <p:extLst>
      <p:ext uri="{BB962C8B-B14F-4D97-AF65-F5344CB8AC3E}">
        <p14:creationId xmlns="" xmlns:p14="http://schemas.microsoft.com/office/powerpoint/2010/main" val="7238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26582" y="476672"/>
            <a:ext cx="5976664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800" b="1" dirty="0" smtClean="0"/>
              <a:t>«Защита Отечества является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долгом и обязанностью </a:t>
            </a:r>
            <a:r>
              <a:rPr lang="ru-RU" sz="2800" b="1" dirty="0" smtClean="0"/>
              <a:t>гражданина Российской Федерации</a:t>
            </a:r>
            <a:r>
              <a:rPr lang="ru-RU" sz="2800" dirty="0" smtClean="0"/>
              <a:t>»</a:t>
            </a:r>
            <a:r>
              <a:rPr lang="ru-RU" sz="2800" b="1" dirty="0" smtClean="0"/>
              <a:t> </a:t>
            </a:r>
          </a:p>
          <a:p>
            <a:pPr algn="just"/>
            <a:r>
              <a:rPr lang="ru-RU" sz="2800" i="1" dirty="0" smtClean="0"/>
              <a:t>(ст</a:t>
            </a:r>
            <a:r>
              <a:rPr lang="ru-RU" sz="2800" i="1" dirty="0"/>
              <a:t>. </a:t>
            </a:r>
            <a:r>
              <a:rPr lang="ru-RU" sz="2800" i="1" dirty="0" smtClean="0"/>
              <a:t>59, Конституция РФ)</a:t>
            </a:r>
            <a:r>
              <a:rPr lang="ru-RU" sz="2800" b="1" dirty="0" smtClean="0"/>
              <a:t> </a:t>
            </a:r>
            <a:endParaRPr lang="ru-RU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39" b="8154"/>
          <a:stretch/>
        </p:blipFill>
        <p:spPr bwMode="auto">
          <a:xfrm>
            <a:off x="3118021" y="2636912"/>
            <a:ext cx="5793785" cy="36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192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678175"/>
            <a:ext cx="864096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/>
              <a:t>Цель воинской обязанности </a:t>
            </a:r>
          </a:p>
          <a:p>
            <a:pPr algn="ctr"/>
            <a:r>
              <a:rPr lang="ru-RU" sz="2800" dirty="0" smtClean="0"/>
              <a:t>обеспечение Вооруженных Сил личным составом в мирное время, а также в период мобилизационного развертывания, в период военного положения и в военное время</a:t>
            </a:r>
            <a:r>
              <a:rPr lang="ru-RU" sz="2800" b="1" dirty="0" smtClean="0"/>
              <a:t> </a:t>
            </a:r>
            <a:endParaRPr lang="ru-R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8035"/>
            <a:ext cx="390749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3284984"/>
            <a:ext cx="4536076" cy="31085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/>
              <a:t>Прохождение военной службы по призыву является наиболее активной формой исполнения воинской обязанности гражданами Российской Федерации</a:t>
            </a: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83926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199" y="491903"/>
            <a:ext cx="3184978" cy="793085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2600" b="1" dirty="0" smtClean="0"/>
              <a:t>Воинский учет</a:t>
            </a:r>
            <a:endParaRPr lang="ru-RU" sz="2600" b="1" dirty="0"/>
          </a:p>
        </p:txBody>
      </p:sp>
      <p:sp>
        <p:nvSpPr>
          <p:cNvPr id="2" name="Овал 1"/>
          <p:cNvSpPr/>
          <p:nvPr/>
        </p:nvSpPr>
        <p:spPr>
          <a:xfrm>
            <a:off x="3142957" y="2088591"/>
            <a:ext cx="2902453" cy="270305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Воинская обязанность</a:t>
            </a:r>
            <a:endParaRPr lang="ru-RU" sz="27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649" y="1988840"/>
            <a:ext cx="2971199" cy="892552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Обязательная подготовка</a:t>
            </a:r>
            <a:endParaRPr lang="ru-RU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2649" y="3899093"/>
            <a:ext cx="2971199" cy="892552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Призыв на военную службу</a:t>
            </a:r>
            <a:endParaRPr lang="ru-RU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1199" y="5579938"/>
            <a:ext cx="3184978" cy="892552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Прохождение военной службы</a:t>
            </a:r>
            <a:endParaRPr lang="ru-RU" sz="2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2160" y="2067695"/>
            <a:ext cx="2952328" cy="882737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36000" rtlCol="0" anchor="ctr" anchorCtr="0">
            <a:spAutoFit/>
          </a:bodyPr>
          <a:lstStyle/>
          <a:p>
            <a:pPr algn="ctr"/>
            <a:r>
              <a:rPr lang="ru-RU" sz="2600" b="1" dirty="0" smtClean="0"/>
              <a:t>Пребывание в запасе</a:t>
            </a:r>
            <a:endParaRPr lang="ru-RU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09108" y="3899093"/>
            <a:ext cx="2918867" cy="892552"/>
          </a:xfrm>
          <a:prstGeom prst="rect">
            <a:avLst/>
          </a:prstGeom>
          <a:solidFill>
            <a:srgbClr val="FFFF00">
              <a:alpha val="85000"/>
            </a:srgb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Прохождение военных сборов</a:t>
            </a:r>
            <a:endParaRPr lang="ru-RU" sz="2600" b="1" dirty="0"/>
          </a:p>
        </p:txBody>
      </p:sp>
    </p:spTree>
    <p:extLst>
      <p:ext uri="{BB962C8B-B14F-4D97-AF65-F5344CB8AC3E}">
        <p14:creationId xmlns="" xmlns:p14="http://schemas.microsoft.com/office/powerpoint/2010/main" val="16981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68880"/>
            <a:ext cx="8640960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Первоначальная постановка на воинский учет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030" y="1304181"/>
            <a:ext cx="4197954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осуществляется в период </a:t>
            </a:r>
          </a:p>
          <a:p>
            <a:pPr algn="ctr"/>
            <a:r>
              <a:rPr lang="ru-RU" sz="2600" b="1" dirty="0" smtClean="0"/>
              <a:t>с 1 января по 31 марта, </a:t>
            </a:r>
          </a:p>
          <a:p>
            <a:pPr algn="ctr"/>
            <a:r>
              <a:rPr lang="ru-RU" sz="2600" b="1" dirty="0" smtClean="0"/>
              <a:t>по достижении 17-летнего возраста</a:t>
            </a:r>
            <a:endParaRPr lang="ru-RU" sz="2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3062"/>
            <a:ext cx="4287015" cy="25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0" y="3717007"/>
            <a:ext cx="4197078" cy="25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72929" y="4000415"/>
            <a:ext cx="4197954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2600" b="1" dirty="0" smtClean="0"/>
              <a:t>проводится медицинское освидетельствование и определяется годность к военной службе по состоянию здоровья</a:t>
            </a:r>
            <a:endParaRPr lang="ru-RU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39697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23728" y="2348880"/>
            <a:ext cx="4879934" cy="209286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Освидетельствование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792435" y="1307593"/>
            <a:ext cx="2050091" cy="2027822"/>
            <a:chOff x="5273564" y="299148"/>
            <a:chExt cx="2050091" cy="2027822"/>
          </a:xfrm>
        </p:grpSpPr>
        <p:pic>
          <p:nvPicPr>
            <p:cNvPr id="1038" name="Picture 14" descr="http://cs622227.vk.me/v622227253/1567a/gpo8oLEuTpk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408" y="556172"/>
              <a:ext cx="1584005" cy="17707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273564" y="299148"/>
              <a:ext cx="205009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Психиатр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98261" y="2507812"/>
            <a:ext cx="2050091" cy="2006287"/>
            <a:chOff x="430949" y="2708920"/>
            <a:chExt cx="2050091" cy="200628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30949" y="2708920"/>
              <a:ext cx="2050091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Хирург</a:t>
              </a:r>
              <a:endParaRPr lang="ru-RU" sz="2400" b="1" dirty="0"/>
            </a:p>
          </p:txBody>
        </p:sp>
        <p:pic>
          <p:nvPicPr>
            <p:cNvPr id="1028" name="Picture 4" descr="http://www.sh-fengshang.com/uploads/allimg/121127/5-12112GA31c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085702"/>
              <a:ext cx="1685057" cy="16295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526159" y="238164"/>
            <a:ext cx="2369618" cy="2138857"/>
            <a:chOff x="1292422" y="299148"/>
            <a:chExt cx="2369618" cy="213885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292422" y="299148"/>
              <a:ext cx="2369618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Терапевт</a:t>
              </a:r>
              <a:endParaRPr lang="ru-RU" sz="2400" b="1" dirty="0"/>
            </a:p>
          </p:txBody>
        </p:sp>
        <p:pic>
          <p:nvPicPr>
            <p:cNvPr id="1030" name="Picture 6" descr="http://cs309329.vk.me/v309329839/b0ef/vcNKxhXIAs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774" y="671672"/>
              <a:ext cx="1577082" cy="17663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553677" y="238164"/>
            <a:ext cx="2050091" cy="1871129"/>
            <a:chOff x="1907704" y="4812641"/>
            <a:chExt cx="2050091" cy="187112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907704" y="4812641"/>
              <a:ext cx="2050091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Невропатолог</a:t>
              </a:r>
              <a:endParaRPr lang="ru-RU" sz="2400" b="1" dirty="0"/>
            </a:p>
          </p:txBody>
        </p:sp>
        <p:pic>
          <p:nvPicPr>
            <p:cNvPr id="1032" name="Picture 8" descr="http://stiripentrucopii.com/wp-content/uploads/2013/12/refle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083" y="5180590"/>
              <a:ext cx="1733332" cy="15031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6845828" y="3909262"/>
            <a:ext cx="2050091" cy="1803754"/>
            <a:chOff x="5026695" y="4812641"/>
            <a:chExt cx="2050091" cy="180375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26695" y="4812641"/>
              <a:ext cx="2050091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Окулист</a:t>
              </a:r>
              <a:endParaRPr lang="ru-RU" sz="2400" b="1" dirty="0"/>
            </a:p>
          </p:txBody>
        </p:sp>
        <p:pic>
          <p:nvPicPr>
            <p:cNvPr id="1034" name="Picture 10" descr="http://s44.radikal.ru/i104/1210/60/28e4edb15b7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9241" y="5187645"/>
              <a:ext cx="19050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4520854" y="4626473"/>
            <a:ext cx="2050091" cy="2035962"/>
            <a:chOff x="6300192" y="2698495"/>
            <a:chExt cx="2050091" cy="203596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300192" y="2698495"/>
              <a:ext cx="2050091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Отоларинголог</a:t>
              </a:r>
              <a:endParaRPr lang="ru-RU" sz="2400" b="1" dirty="0"/>
            </a:p>
          </p:txBody>
        </p:sp>
        <p:pic>
          <p:nvPicPr>
            <p:cNvPr id="1036" name="Picture 12" descr="http://img-fotki.yandex.ru/get/9255/156241142.48/0_e8221_498038b1_ori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950" y="3078273"/>
              <a:ext cx="1633411" cy="16561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1845686" y="4729951"/>
            <a:ext cx="2050091" cy="1785706"/>
            <a:chOff x="827584" y="4653136"/>
            <a:chExt cx="2050091" cy="178570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992952"/>
              <a:ext cx="1521989" cy="144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827584" y="4653136"/>
              <a:ext cx="2050091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ru-RU" sz="2400" b="1" dirty="0" smtClean="0"/>
                <a:t>Стоматолог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988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41484"/>
            <a:ext cx="864096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Категории годности к военной службе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56566"/>
            <a:ext cx="8640960" cy="860266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2800" b="1" dirty="0" smtClean="0"/>
              <a:t> – </a:t>
            </a:r>
            <a:r>
              <a:rPr lang="ru-RU" sz="2800" dirty="0" smtClean="0"/>
              <a:t>годен к военной службе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2184724"/>
            <a:ext cx="8640960" cy="979289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2800" b="1" dirty="0" smtClean="0"/>
              <a:t> – </a:t>
            </a:r>
            <a:r>
              <a:rPr lang="ru-RU" sz="2800" dirty="0" smtClean="0"/>
              <a:t>годен к военной службе с незначительными ограничениями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432830"/>
            <a:ext cx="8640960" cy="860266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smtClean="0"/>
              <a:t>– </a:t>
            </a:r>
            <a:r>
              <a:rPr lang="ru-RU" sz="2800" dirty="0" smtClean="0"/>
              <a:t>ограниченно годен к военной службе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772" y="4584958"/>
            <a:ext cx="8640960" cy="860266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Г </a:t>
            </a:r>
            <a:r>
              <a:rPr lang="ru-RU" sz="2800" b="1" dirty="0" smtClean="0"/>
              <a:t>– </a:t>
            </a:r>
            <a:r>
              <a:rPr lang="ru-RU" sz="2800" dirty="0" smtClean="0"/>
              <a:t>временно не годен к военной службе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772" y="5733256"/>
            <a:ext cx="8640960" cy="946293"/>
          </a:xfrm>
          <a:prstGeom prst="rect">
            <a:avLst/>
          </a:prstGeom>
          <a:solidFill>
            <a:srgbClr val="99FF66"/>
          </a:solidFill>
          <a:ln w="38100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 </a:t>
            </a:r>
            <a:r>
              <a:rPr lang="ru-RU" sz="2800" b="1" dirty="0" smtClean="0"/>
              <a:t>– </a:t>
            </a:r>
            <a:r>
              <a:rPr lang="ru-RU" sz="2800" dirty="0" smtClean="0"/>
              <a:t>не годен к военной службе</a:t>
            </a:r>
          </a:p>
        </p:txBody>
      </p:sp>
    </p:spTree>
    <p:extLst>
      <p:ext uri="{BB962C8B-B14F-4D97-AF65-F5344CB8AC3E}">
        <p14:creationId xmlns="" xmlns:p14="http://schemas.microsoft.com/office/powerpoint/2010/main" val="31797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68880"/>
            <a:ext cx="8640960" cy="52322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Обязательная подготовка к военной службе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Users\Учитель\Desktop\ОБЖ\10 класс (УММ)\Учебные сборы (2016)\Фото (2016)\IMG_67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03" t="20759" r="8180" b="9927"/>
          <a:stretch/>
        </p:blipFill>
        <p:spPr bwMode="auto">
          <a:xfrm>
            <a:off x="5330131" y="836713"/>
            <a:ext cx="329848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4824536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400" b="1" dirty="0" smtClean="0"/>
              <a:t>Получение начальных знаний в области обороны</a:t>
            </a: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45" t="5338" r="25127" b="15110"/>
          <a:stretch/>
        </p:blipFill>
        <p:spPr bwMode="auto">
          <a:xfrm>
            <a:off x="506141" y="1969402"/>
            <a:ext cx="3849835" cy="336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3284984"/>
            <a:ext cx="4655155" cy="830997"/>
          </a:xfrm>
          <a:prstGeom prst="rect">
            <a:avLst/>
          </a:prstGeom>
          <a:solidFill>
            <a:schemeClr val="accent3">
              <a:lumMod val="40000"/>
              <a:lumOff val="60000"/>
              <a:alpha val="85000"/>
            </a:schemeClr>
          </a:solidFill>
          <a:ln w="38100">
            <a:solidFill>
              <a:srgbClr val="00B050"/>
            </a:solidFill>
          </a:ln>
          <a:effectLst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400" b="1" dirty="0" smtClean="0"/>
              <a:t>Военно-патриотическое воспитание</a:t>
            </a:r>
            <a:endParaRPr lang="ru-RU" sz="2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59" y="4223708"/>
            <a:ext cx="3361556" cy="256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5877272"/>
            <a:ext cx="5472608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 anchor="t" anchorCtr="0">
            <a:spAutoFit/>
          </a:bodyPr>
          <a:lstStyle/>
          <a:p>
            <a:pPr algn="just"/>
            <a:r>
              <a:rPr lang="ru-RU" sz="2400" b="1" dirty="0" smtClean="0"/>
              <a:t>Подготовка по военно-учетным специальностям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205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358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Сергей</cp:lastModifiedBy>
  <cp:revision>85</cp:revision>
  <dcterms:created xsi:type="dcterms:W3CDTF">2015-11-18T18:04:23Z</dcterms:created>
  <dcterms:modified xsi:type="dcterms:W3CDTF">2021-05-19T10:10:43Z</dcterms:modified>
</cp:coreProperties>
</file>